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2" r:id="rId5"/>
    <p:sldId id="260" r:id="rId6"/>
    <p:sldId id="264" r:id="rId7"/>
    <p:sldId id="266" r:id="rId8"/>
    <p:sldId id="267" r:id="rId9"/>
    <p:sldId id="268" r:id="rId10"/>
    <p:sldId id="272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116E12-C3AB-4044-B8B0-C9FBC4BB7D3F}" type="datetimeFigureOut">
              <a:rPr lang="en-AU" smtClean="0"/>
              <a:pPr/>
              <a:t>22/08/2012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FC8354-B274-4894-ABD8-09935F9660F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Advocating for Best Practice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 South Wales Experience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Core functions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AU" b="1" dirty="0" smtClean="0"/>
              <a:t>Reduce the incidence of domestic violence deaths and facilitate improvements to systems and services</a:t>
            </a:r>
          </a:p>
          <a:p>
            <a:pPr algn="just">
              <a:buNone/>
            </a:pPr>
            <a:endParaRPr lang="en-AU" b="1" dirty="0" smtClean="0"/>
          </a:p>
          <a:p>
            <a:pPr algn="just"/>
            <a:r>
              <a:rPr lang="en-AU" b="1" dirty="0" smtClean="0"/>
              <a:t>Learning through understanding the contributing factors &amp; identifying system gaps and responses</a:t>
            </a:r>
          </a:p>
          <a:p>
            <a:pPr algn="ctr">
              <a:buNone/>
            </a:pPr>
            <a:endParaRPr lang="en-AU" b="1" dirty="0" smtClean="0"/>
          </a:p>
          <a:p>
            <a:pPr algn="ctr">
              <a:buNone/>
            </a:pPr>
            <a:endParaRPr lang="en-AU" b="1" dirty="0" smtClean="0"/>
          </a:p>
          <a:p>
            <a:pPr algn="ctr">
              <a:buNone/>
            </a:pPr>
            <a:endParaRPr lang="en-AU" b="1" dirty="0" smtClean="0"/>
          </a:p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Underpinned by a legislative framework</a:t>
            </a:r>
            <a:endParaRPr lang="en-AU" dirty="0" smtClean="0"/>
          </a:p>
          <a:p>
            <a:r>
              <a:rPr lang="en-US" dirty="0" smtClean="0"/>
              <a:t>Multi agency team 15 members in total, government representatives by Ministerial appointment</a:t>
            </a:r>
          </a:p>
          <a:p>
            <a:pPr lvl="1"/>
            <a:r>
              <a:rPr lang="en-US" dirty="0" smtClean="0"/>
              <a:t>Police</a:t>
            </a:r>
          </a:p>
          <a:p>
            <a:pPr lvl="1"/>
            <a:r>
              <a:rPr lang="en-US" dirty="0" smtClean="0"/>
              <a:t>Health </a:t>
            </a:r>
          </a:p>
          <a:p>
            <a:pPr lvl="1"/>
            <a:r>
              <a:rPr lang="en-US" dirty="0" smtClean="0"/>
              <a:t>Human Services </a:t>
            </a:r>
          </a:p>
          <a:p>
            <a:pPr lvl="1"/>
            <a:r>
              <a:rPr lang="en-US" dirty="0" smtClean="0"/>
              <a:t>Dept. Education &amp; Training </a:t>
            </a:r>
          </a:p>
          <a:p>
            <a:pPr lvl="1"/>
            <a:r>
              <a:rPr lang="en-US" dirty="0" smtClean="0"/>
              <a:t>Dept. Housing</a:t>
            </a:r>
          </a:p>
          <a:p>
            <a:pPr lvl="1"/>
            <a:r>
              <a:rPr lang="en-US" dirty="0" smtClean="0"/>
              <a:t>Dept. Justice &amp; Attorney General </a:t>
            </a:r>
          </a:p>
          <a:p>
            <a:pPr lvl="1"/>
            <a:r>
              <a:rPr lang="en-US" dirty="0" smtClean="0"/>
              <a:t>Dept. Premier &amp; Cabinet</a:t>
            </a:r>
          </a:p>
          <a:p>
            <a:pPr lvl="1"/>
            <a:r>
              <a:rPr lang="en-US" dirty="0" smtClean="0"/>
              <a:t>Community Services</a:t>
            </a:r>
          </a:p>
          <a:p>
            <a:pPr lvl="1"/>
            <a:r>
              <a:rPr lang="en-US" dirty="0" smtClean="0"/>
              <a:t>Aboriginal Affairs</a:t>
            </a:r>
          </a:p>
          <a:p>
            <a:pPr lvl="1"/>
            <a:r>
              <a:rPr lang="en-US" dirty="0" smtClean="0"/>
              <a:t>Juvenile Justice</a:t>
            </a:r>
          </a:p>
          <a:p>
            <a:pPr lvl="1"/>
            <a:r>
              <a:rPr lang="en-US" dirty="0" smtClean="0"/>
              <a:t>Ageing Disability &amp; Home Care</a:t>
            </a:r>
          </a:p>
          <a:p>
            <a:pPr lvl="1"/>
            <a:r>
              <a:rPr lang="en-US" dirty="0" smtClean="0"/>
              <a:t>2 non government service providers</a:t>
            </a:r>
          </a:p>
          <a:p>
            <a:pPr lvl="1"/>
            <a:r>
              <a:rPr lang="en-US" dirty="0" smtClean="0"/>
              <a:t>2 persons deemed to hold appropriate expertise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Closed cases </a:t>
            </a:r>
          </a:p>
          <a:p>
            <a:r>
              <a:rPr lang="en-US" dirty="0" smtClean="0"/>
              <a:t>In depth review</a:t>
            </a:r>
          </a:p>
          <a:p>
            <a:pPr lvl="1"/>
            <a:r>
              <a:rPr lang="en-US" dirty="0" smtClean="0"/>
              <a:t>Team provided with information of each case</a:t>
            </a:r>
          </a:p>
          <a:p>
            <a:pPr lvl="1"/>
            <a:r>
              <a:rPr lang="en-US" dirty="0" smtClean="0"/>
              <a:t>Additional agencies identified </a:t>
            </a:r>
          </a:p>
          <a:p>
            <a:pPr lvl="1"/>
            <a:r>
              <a:rPr lang="en-US" dirty="0" smtClean="0"/>
              <a:t>Requests for information made</a:t>
            </a:r>
          </a:p>
          <a:p>
            <a:r>
              <a:rPr lang="en-US" dirty="0" smtClean="0"/>
              <a:t>Risk factors of each case noted</a:t>
            </a:r>
          </a:p>
          <a:p>
            <a:r>
              <a:rPr lang="en-US" dirty="0" smtClean="0"/>
              <a:t>Systems reviewed</a:t>
            </a:r>
          </a:p>
          <a:p>
            <a:r>
              <a:rPr lang="en-US" dirty="0" smtClean="0"/>
              <a:t>Drafting of recommendations</a:t>
            </a:r>
          </a:p>
          <a:p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Far......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First Annual </a:t>
            </a:r>
            <a:r>
              <a:rPr lang="en-AU" dirty="0" smtClean="0"/>
              <a:t>R</a:t>
            </a:r>
            <a:r>
              <a:rPr lang="en-AU" dirty="0" smtClean="0"/>
              <a:t>eport (2010-2010)tabled in Legislative Council Nov 8</a:t>
            </a:r>
            <a:r>
              <a:rPr lang="en-AU" baseline="30000" dirty="0" smtClean="0"/>
              <a:t>th</a:t>
            </a:r>
            <a:r>
              <a:rPr lang="en-AU" dirty="0" smtClean="0"/>
              <a:t> 2011, Legislative Assembly 11</a:t>
            </a:r>
            <a:r>
              <a:rPr lang="en-AU" baseline="30000" dirty="0" smtClean="0"/>
              <a:t>th</a:t>
            </a:r>
            <a:r>
              <a:rPr lang="en-AU" dirty="0" smtClean="0"/>
              <a:t> Nov 2011</a:t>
            </a:r>
          </a:p>
          <a:p>
            <a:r>
              <a:rPr lang="en-AU" dirty="0" smtClean="0"/>
              <a:t>Team has met 6 times since March 2011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Conducted 20 in-depth case reviews</a:t>
            </a:r>
          </a:p>
          <a:p>
            <a:endParaRPr lang="en-AU" dirty="0" smtClean="0"/>
          </a:p>
          <a:p>
            <a:r>
              <a:rPr lang="en-AU" dirty="0" smtClean="0"/>
              <a:t>2011-12 Annual Report will include case summaries and recommendations in relation to 16 identified domestic violence deaths in NSW between March 2008-June 2009</a:t>
            </a:r>
            <a:endParaRPr lang="en-A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Base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Comprehensive &amp; captures range of information from deaths occurring in NSW from 1 July 2000</a:t>
            </a:r>
          </a:p>
          <a:p>
            <a:endParaRPr lang="en-AU" dirty="0" smtClean="0"/>
          </a:p>
          <a:p>
            <a:pPr lvl="1"/>
            <a:r>
              <a:rPr lang="en-AU" dirty="0" smtClean="0"/>
              <a:t>Deceased/ perpetrator demographic information</a:t>
            </a:r>
          </a:p>
          <a:p>
            <a:pPr lvl="2"/>
            <a:r>
              <a:rPr lang="en-AU" dirty="0" smtClean="0"/>
              <a:t>Employment</a:t>
            </a:r>
          </a:p>
          <a:p>
            <a:pPr lvl="2"/>
            <a:r>
              <a:rPr lang="en-AU" dirty="0" smtClean="0"/>
              <a:t>Criminal history</a:t>
            </a:r>
          </a:p>
          <a:p>
            <a:pPr lvl="2"/>
            <a:r>
              <a:rPr lang="en-AU" dirty="0" smtClean="0"/>
              <a:t>Substance abuse</a:t>
            </a:r>
          </a:p>
          <a:p>
            <a:pPr lvl="2"/>
            <a:r>
              <a:rPr lang="en-AU" dirty="0" smtClean="0"/>
              <a:t>Psychiatric history</a:t>
            </a:r>
          </a:p>
          <a:p>
            <a:pPr lvl="1"/>
            <a:r>
              <a:rPr lang="en-AU" dirty="0" smtClean="0"/>
              <a:t>Deceased/perpetrator relationship details </a:t>
            </a:r>
          </a:p>
          <a:p>
            <a:pPr lvl="1"/>
            <a:r>
              <a:rPr lang="en-AU" dirty="0" smtClean="0"/>
              <a:t>Domestic violence history – history of court orders</a:t>
            </a:r>
          </a:p>
          <a:p>
            <a:pPr lvl="1"/>
            <a:r>
              <a:rPr lang="en-AU" dirty="0" smtClean="0"/>
              <a:t>Details surrounding the killing/s</a:t>
            </a:r>
          </a:p>
          <a:p>
            <a:pPr lvl="2"/>
            <a:r>
              <a:rPr lang="en-AU" dirty="0" smtClean="0"/>
              <a:t>Manner of death</a:t>
            </a:r>
          </a:p>
          <a:p>
            <a:pPr lvl="2"/>
            <a:r>
              <a:rPr lang="en-AU" dirty="0" smtClean="0"/>
              <a:t>Weapon</a:t>
            </a:r>
          </a:p>
          <a:p>
            <a:pPr lvl="2"/>
            <a:r>
              <a:rPr lang="en-AU" dirty="0" smtClean="0"/>
              <a:t>Child witnesses </a:t>
            </a:r>
          </a:p>
          <a:p>
            <a:pPr lvl="2"/>
            <a:r>
              <a:rPr lang="en-AU" dirty="0" smtClean="0"/>
              <a:t>Location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base </a:t>
            </a:r>
            <a:r>
              <a:rPr lang="en-AU" dirty="0" err="1" smtClean="0"/>
              <a:t>con’t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Deceased/perpetrator service contact history  in 6 months and 12 months prior to the killing</a:t>
            </a:r>
          </a:p>
          <a:p>
            <a:pPr lvl="1"/>
            <a:r>
              <a:rPr lang="en-AU" dirty="0" smtClean="0"/>
              <a:t>Includes 30 different government and non government services providers </a:t>
            </a:r>
          </a:p>
          <a:p>
            <a:r>
              <a:rPr lang="en-AU" dirty="0" smtClean="0"/>
              <a:t>Risk factors identifiable between deceased/perpetrator  or other related parties</a:t>
            </a:r>
          </a:p>
          <a:p>
            <a:pPr lvl="1"/>
            <a:r>
              <a:rPr lang="en-AU" dirty="0" smtClean="0"/>
              <a:t>includes 25 specific risk factors</a:t>
            </a:r>
          </a:p>
          <a:p>
            <a:pPr lvl="1">
              <a:buNone/>
            </a:pPr>
            <a:endParaRPr lang="en-AU" dirty="0" smtClean="0"/>
          </a:p>
          <a:p>
            <a:r>
              <a:rPr lang="en-AU" dirty="0" smtClean="0"/>
              <a:t> 2011-2012 Annual Report will include data analysis for all homicides occurring between  1 July 200-30June 2009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en-AU" dirty="0" smtClean="0"/>
              <a:t>Best Practice Principles for an effective Model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b="1" dirty="0" smtClean="0"/>
              <a:t>Team Membership</a:t>
            </a:r>
          </a:p>
          <a:p>
            <a:pPr lvl="3">
              <a:defRPr/>
            </a:pPr>
            <a:r>
              <a:rPr lang="en-US" sz="3600" dirty="0" smtClean="0"/>
              <a:t>Multi disciplinary</a:t>
            </a:r>
          </a:p>
          <a:p>
            <a:pPr lvl="3">
              <a:defRPr/>
            </a:pPr>
            <a:r>
              <a:rPr lang="en-US" sz="3600" dirty="0" smtClean="0"/>
              <a:t>Multi agency</a:t>
            </a:r>
          </a:p>
          <a:p>
            <a:pPr lvl="3">
              <a:defRPr/>
            </a:pPr>
            <a:r>
              <a:rPr lang="en-US" sz="3600" dirty="0" smtClean="0"/>
              <a:t>Diverse</a:t>
            </a:r>
          </a:p>
          <a:p>
            <a:pPr lvl="3">
              <a:defRPr/>
            </a:pPr>
            <a:r>
              <a:rPr lang="en-US" sz="3600" dirty="0" smtClean="0"/>
              <a:t>Inclusive</a:t>
            </a:r>
          </a:p>
          <a:p>
            <a:pPr>
              <a:defRPr/>
            </a:pPr>
            <a:r>
              <a:rPr lang="en-US" sz="3500" b="1" dirty="0" smtClean="0"/>
              <a:t>Statutory protections in place</a:t>
            </a:r>
          </a:p>
          <a:p>
            <a:pPr lvl="3">
              <a:defRPr/>
            </a:pPr>
            <a:r>
              <a:rPr lang="en-US" sz="3600" dirty="0" smtClean="0"/>
              <a:t>Confidentiality</a:t>
            </a:r>
          </a:p>
          <a:p>
            <a:pPr lvl="3">
              <a:defRPr/>
            </a:pPr>
            <a:r>
              <a:rPr lang="en-US" sz="3600" dirty="0" smtClean="0"/>
              <a:t>Compulsion to provide information, files, evidence, immunity from prosecution</a:t>
            </a:r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604867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Creates time line of events</a:t>
            </a:r>
          </a:p>
          <a:p>
            <a:pPr lvl="1"/>
            <a:r>
              <a:rPr lang="en-US" sz="3400" dirty="0" smtClean="0"/>
              <a:t>Conveys sense of movement</a:t>
            </a:r>
          </a:p>
          <a:p>
            <a:pPr lvl="1"/>
            <a:r>
              <a:rPr lang="en-US" sz="3400" dirty="0" smtClean="0"/>
              <a:t>Identifies barriers and challenges faced by victim/offender</a:t>
            </a:r>
          </a:p>
          <a:p>
            <a:r>
              <a:rPr lang="en-US" sz="3600" b="1" dirty="0" smtClean="0"/>
              <a:t>Accountability</a:t>
            </a:r>
          </a:p>
          <a:p>
            <a:pPr lvl="1"/>
            <a:r>
              <a:rPr lang="en-US" sz="3400" dirty="0" smtClean="0"/>
              <a:t>Recommendations coupled with reporting mechanism including follow up</a:t>
            </a:r>
          </a:p>
          <a:p>
            <a:pPr lvl="1"/>
            <a:r>
              <a:rPr lang="en-US" sz="3400" dirty="0" smtClean="0"/>
              <a:t>Report is publicly available</a:t>
            </a:r>
            <a:endParaRPr lang="en-AU" sz="3400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08912" cy="597666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Accurate data collection</a:t>
            </a:r>
          </a:p>
          <a:p>
            <a:r>
              <a:rPr lang="en-US" sz="3600" b="1" dirty="0" smtClean="0"/>
              <a:t>Generates research</a:t>
            </a:r>
          </a:p>
          <a:p>
            <a:pPr lvl="2"/>
            <a:r>
              <a:rPr lang="en-US" sz="3000" dirty="0" smtClean="0"/>
              <a:t>Builds on </a:t>
            </a:r>
            <a:r>
              <a:rPr lang="en-US" sz="3000" dirty="0" err="1" smtClean="0"/>
              <a:t>learnings</a:t>
            </a:r>
            <a:endParaRPr lang="en-US" sz="3000" dirty="0" smtClean="0"/>
          </a:p>
          <a:p>
            <a:pPr lvl="2"/>
            <a:r>
              <a:rPr lang="en-US" sz="3000" dirty="0" smtClean="0"/>
              <a:t>Contributes to a growing body of evidence</a:t>
            </a:r>
          </a:p>
          <a:p>
            <a:r>
              <a:rPr lang="en-US" sz="3600" b="1" dirty="0" smtClean="0"/>
              <a:t>Interdisciplinary dialogue</a:t>
            </a:r>
          </a:p>
          <a:p>
            <a:pPr lvl="2"/>
            <a:r>
              <a:rPr lang="en-US" sz="3000" dirty="0" smtClean="0"/>
              <a:t>Development of best practice</a:t>
            </a:r>
          </a:p>
          <a:p>
            <a:r>
              <a:rPr lang="en-US" sz="3600" b="1" dirty="0" smtClean="0"/>
              <a:t>Informs &amp; stimulates education, community awareness initiatives </a:t>
            </a:r>
            <a:endParaRPr lang="en-AU" sz="3600" b="1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 descr="http://www.otodc.govt.nz/NR/rdonlyres/4B156657-C4AF-4E6A-85D8-F911208A755C/3530/Cemetery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285750"/>
            <a:ext cx="5786438" cy="286861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67544" y="3501009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Their deaths are not unpredictable, isolated events without context or warning. 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Most of the victims whose murders we discuss in this report reached out for  help.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They planned with friends, family, and co-workers. They went to therapists,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attorneys, and health care providers. They called police. They went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to court. They worked with domestic violence advocates. They stayed in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shelter. They struggled to be mothers and friends and students and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employees and volunteers and to contribute to their communities in the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AU" sz="1400" dirty="0" smtClean="0"/>
              <a:t>face of terrible violence from someone close to them…</a:t>
            </a:r>
          </a:p>
          <a:p>
            <a:pPr marL="274320" indent="-274320" algn="ctr">
              <a:spcBef>
                <a:spcPts val="580"/>
              </a:spcBef>
              <a:defRPr/>
            </a:pPr>
            <a:r>
              <a:rPr lang="en-US" sz="1400" i="1" dirty="0" smtClean="0">
                <a:latin typeface="Calibri" pitchFamily="34" charset="0"/>
              </a:rPr>
              <a:t>“Now that We Know” Recommendations from Washington State Domestic Violence Fatality Review December 2008</a:t>
            </a:r>
            <a:endParaRPr lang="en-AU" sz="1400" i="1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smtClean="0"/>
              <a:t>The Campaign Begins….2006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640960" cy="55446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i="1" dirty="0" smtClean="0">
                <a:latin typeface="Verdana" pitchFamily="34" charset="0"/>
                <a:cs typeface="Times New Roman" pitchFamily="18" charset="0"/>
              </a:rPr>
              <a:t>MOLLY is just eight years old. Some time before 2am on a humid January night, she ran more than half a kilometre from her home in Hosking Crescent, Glenfield, past open parklands and into a darkened street nearby.</a:t>
            </a:r>
            <a:endParaRPr lang="en-AU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i="1" dirty="0" smtClean="0">
                <a:latin typeface="Verdana" pitchFamily="34" charset="0"/>
                <a:cs typeface="Times New Roman" pitchFamily="18" charset="0"/>
              </a:rPr>
              <a:t>When a family friend, Wayne Smith, opened the door she screamed that her mum had told her to run, to run for her life.</a:t>
            </a:r>
            <a:endParaRPr lang="en-AU" dirty="0" smtClean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i="1" dirty="0" smtClean="0">
                <a:latin typeface="Verdana" pitchFamily="34" charset="0"/>
                <a:cs typeface="Times New Roman" pitchFamily="18" charset="0"/>
              </a:rPr>
              <a:t>Inside the fibro townhouse Molly shared with her mother, Adele Lynch, baby brother Mason and Aaron Reed - her mother's new boyfriend - a noisy and violent fight had been escalating for more than three hours</a:t>
            </a:r>
            <a:r>
              <a:rPr lang="en-AU" dirty="0" smtClean="0"/>
              <a:t> </a:t>
            </a:r>
            <a:r>
              <a:rPr lang="en-US" sz="1400" b="1" i="1" dirty="0" smtClean="0">
                <a:latin typeface="Verdana" pitchFamily="34" charset="0"/>
                <a:cs typeface="Times New Roman" pitchFamily="18" charset="0"/>
              </a:rPr>
              <a:t>“Too Late for Molly, but there must be answers” Sydney Morning Herald			      Feb 27</a:t>
            </a:r>
            <a:r>
              <a:rPr lang="en-US" sz="1400" b="1" i="1" baseline="30000" dirty="0" smtClean="0">
                <a:latin typeface="Verdana" pitchFamily="34" charset="0"/>
                <a:cs typeface="Times New Roman" pitchFamily="18" charset="0"/>
              </a:rPr>
              <a:t>th</a:t>
            </a:r>
            <a:r>
              <a:rPr lang="en-US" sz="1400" b="1" i="1" dirty="0" smtClean="0">
                <a:latin typeface="Verdana" pitchFamily="34" charset="0"/>
                <a:cs typeface="Times New Roman" pitchFamily="18" charset="0"/>
              </a:rPr>
              <a:t> 2006</a:t>
            </a:r>
          </a:p>
          <a:p>
            <a:pPr algn="just">
              <a:spcBef>
                <a:spcPct val="50000"/>
              </a:spcBef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scan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496944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10,000 POSTCARDS</a:t>
            </a:r>
            <a:endParaRPr lang="en-A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Documents and Settings\Owner\My Documents\My Pictures\March 2009\March 2009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NSW DOMESTIC VIOLENCE DEATH REVIEW TEAM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from recommendations of Domestic Violence Homicide Advisory Panel (2009)</a:t>
            </a:r>
          </a:p>
          <a:p>
            <a:r>
              <a:rPr lang="en-US" dirty="0" smtClean="0"/>
              <a:t>Identified functions</a:t>
            </a:r>
          </a:p>
          <a:p>
            <a:pPr lvl="1"/>
            <a:r>
              <a:rPr lang="en-US" sz="2400" dirty="0" smtClean="0"/>
              <a:t>Review individual deaths</a:t>
            </a:r>
          </a:p>
          <a:p>
            <a:pPr lvl="1"/>
            <a:r>
              <a:rPr lang="en-US" sz="2400" dirty="0" smtClean="0"/>
              <a:t>Identify trends and patterns </a:t>
            </a:r>
          </a:p>
          <a:p>
            <a:pPr lvl="1"/>
            <a:r>
              <a:rPr lang="en-US" sz="2400" dirty="0" smtClean="0"/>
              <a:t>Establish &amp; maintain a comprehensive data base</a:t>
            </a:r>
          </a:p>
          <a:p>
            <a:pPr lvl="1"/>
            <a:r>
              <a:rPr lang="en-US" sz="2400" dirty="0" smtClean="0"/>
              <a:t>Conduct research</a:t>
            </a:r>
          </a:p>
          <a:p>
            <a:pPr lvl="1"/>
            <a:r>
              <a:rPr lang="en-US" sz="2400" dirty="0" smtClean="0"/>
              <a:t>Identify best practice guidelines for agencies</a:t>
            </a:r>
          </a:p>
          <a:p>
            <a:pPr lvl="1"/>
            <a:r>
              <a:rPr lang="en-US" sz="2400" dirty="0" smtClean="0"/>
              <a:t>Educate community and professionals</a:t>
            </a:r>
          </a:p>
          <a:p>
            <a:pPr lvl="1"/>
            <a:r>
              <a:rPr lang="en-US" sz="2400" dirty="0" smtClean="0"/>
              <a:t>Provide a publicly available report with findings and recommendations </a:t>
            </a:r>
            <a:endParaRPr lang="en-A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693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Advocating for Best Practice</vt:lpstr>
      <vt:lpstr>The Campaign Begins….2006</vt:lpstr>
      <vt:lpstr>Slide 3</vt:lpstr>
      <vt:lpstr>Slide 4</vt:lpstr>
      <vt:lpstr>Slide 5</vt:lpstr>
      <vt:lpstr>Slide 6</vt:lpstr>
      <vt:lpstr>Slide 7</vt:lpstr>
      <vt:lpstr>Slide 8</vt:lpstr>
      <vt:lpstr>NSW DOMESTIC VIOLENCE DEATH REVIEW TEAM </vt:lpstr>
      <vt:lpstr>Core functions</vt:lpstr>
      <vt:lpstr>Membership</vt:lpstr>
      <vt:lpstr>Review Process</vt:lpstr>
      <vt:lpstr>So Far......</vt:lpstr>
      <vt:lpstr>Data Base</vt:lpstr>
      <vt:lpstr>Data base con’t</vt:lpstr>
      <vt:lpstr>Best Practice Principles for an effective Model 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Advocating for Best Practice</dc:title>
  <dc:creator>Les &amp; Betty Green</dc:creator>
  <cp:lastModifiedBy>SLHN &amp; SWSLHN</cp:lastModifiedBy>
  <cp:revision>16</cp:revision>
  <dcterms:created xsi:type="dcterms:W3CDTF">2012-08-18T04:29:52Z</dcterms:created>
  <dcterms:modified xsi:type="dcterms:W3CDTF">2012-08-22T05:47:45Z</dcterms:modified>
</cp:coreProperties>
</file>